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2" r:id="rId2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7DD0"/>
    <a:srgbClr val="911F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67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357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9794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7270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2454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5436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2213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304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96449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1704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399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406B1-A806-4D4C-B31A-397DA4614F38}" type="datetimeFigureOut">
              <a:rPr lang="ar-IQ" smtClean="0"/>
              <a:t>24/09/1443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FEBA3-AD05-47C4-A9BF-2BC832A07303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7948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44016" y="446807"/>
            <a:ext cx="7772400" cy="1470025"/>
          </a:xfrm>
        </p:spPr>
        <p:txBody>
          <a:bodyPr>
            <a:normAutofit/>
          </a:bodyPr>
          <a:lstStyle/>
          <a:p>
            <a:r>
              <a:rPr lang="ar-IQ" sz="3200" b="1" dirty="0" smtClean="0">
                <a:cs typeface="+mn-cs"/>
              </a:rPr>
              <a:t>محاضرة </a:t>
            </a:r>
            <a:r>
              <a:rPr lang="en-US" sz="3200" b="1" dirty="0" smtClean="0">
                <a:cs typeface="+mn-cs"/>
              </a:rPr>
              <a:t> 5</a:t>
            </a:r>
            <a:r>
              <a:rPr lang="ar-IQ" sz="3200" b="1" dirty="0" smtClean="0">
                <a:cs typeface="+mn-cs"/>
              </a:rPr>
              <a:t>تكثير أسماك عملي – مرحلة رابعة</a:t>
            </a:r>
            <a:endParaRPr lang="ar-IQ" sz="3200" b="1" dirty="0"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1752600"/>
          </a:xfrm>
        </p:spPr>
        <p:txBody>
          <a:bodyPr anchor="ctr"/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تقدير</a:t>
            </a:r>
            <a:r>
              <a:rPr lang="en-US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/>
                <a:ea typeface="Times New Roman"/>
              </a:rPr>
              <a:t>العدد</a:t>
            </a:r>
            <a:r>
              <a:rPr lang="en-US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/>
                <a:ea typeface="Times New Roman"/>
              </a:rPr>
              <a:t>المطلوب</a:t>
            </a:r>
            <a:r>
              <a:rPr lang="en-US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/>
                <a:ea typeface="Times New Roman"/>
              </a:rPr>
              <a:t>لأمهات</a:t>
            </a:r>
            <a:r>
              <a:rPr lang="en-US" b="1" dirty="0">
                <a:solidFill>
                  <a:srgbClr val="C00000"/>
                </a:solidFill>
                <a:latin typeface="Times New Roman"/>
                <a:ea typeface="Times New Roman"/>
              </a:rPr>
              <a:t>  </a:t>
            </a:r>
            <a:r>
              <a:rPr lang="en-US" b="1" dirty="0" err="1">
                <a:solidFill>
                  <a:srgbClr val="C00000"/>
                </a:solidFill>
                <a:latin typeface="Times New Roman"/>
                <a:ea typeface="Times New Roman"/>
              </a:rPr>
              <a:t>الأسماك</a:t>
            </a:r>
            <a:r>
              <a:rPr lang="en-US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40466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الاستزراع في الأحواض الترابية هي أفضل طريقة للحفاظ على النوعية الجيدة والصحية للأسماك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وذلك بسبب احتواء هذه الأحواض على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كميات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كبيرة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من العناصر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الغذائية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الطبيعية التي يمكن أن تكون مكملة للأغذية المضافة للأحواض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أحواض حضانة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(خزن) الأمهات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يجب أن تكون قرب  المفقس أو بجانب أحواض التفقيس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إذا ما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تم استخدام  الحوض لأغراض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التفقيس.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وتكون أحواض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خزن الأمهات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مستطيلة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الشكل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غالباً ومساحتها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بين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500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5000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م²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والمساحة المثلى هو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1000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2000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م²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،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بعمق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1.2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2.5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  أما إذا كان الحوض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ضحلاً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فإن نمو الأسماك يكون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ضعيفاً بسبب تردي نوعية المياه  وارتفاع درجة حرارته بسرعة.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032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166843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إذا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كان قاع الحوض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مسطحاً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فيكون من السهل القيام بعمليات صيد الأسماك ومراقبة وإدارة وصيانة الحوض.</a:t>
            </a:r>
            <a:endParaRPr lang="en-US" sz="2400" dirty="0" smtClean="0">
              <a:solidFill>
                <a:prstClr val="black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>
              <a:lnSpc>
                <a:spcPct val="150000"/>
              </a:lnSpc>
            </a:pP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•  في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أحواض تربية اسماك الكارب الفضي والرأس الكبير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ينبغي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أن تكون تربة القاع مخصبة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بالدمن (السماد العضوي)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بسمك حوالي 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10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سم.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أما في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أحواض تربية اسماك الكارب العشبي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فليس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هناك حاجة إلى إضافة  الدمن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solidFill>
                <a:prstClr val="black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>
              <a:lnSpc>
                <a:spcPct val="150000"/>
              </a:lnSpc>
            </a:pP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يجب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أن تكون للأحواض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مصادر دائمة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للماء ، وان تكون  سهلة التجفيف والإملاء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, المداخل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والمخارج يجب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تكون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ذات  قدرة عالية لتنظيم دخول وخروج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الماء بسرعة عالية ولاسيما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أثناء عملية الصيد في ظل الظروف الحارة .</a:t>
            </a:r>
          </a:p>
        </p:txBody>
      </p:sp>
    </p:spTree>
    <p:extLst>
      <p:ext uri="{BB962C8B-B14F-4D97-AF65-F5344CB8AC3E}">
        <p14:creationId xmlns:p14="http://schemas.microsoft.com/office/powerpoint/2010/main" val="276649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76672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>
                <a:latin typeface="Simplified Arabic" pitchFamily="18" charset="-78"/>
                <a:ea typeface="Calibri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مصدر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الماء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يمكن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يكون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النهر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،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أو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بئر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ارتوازي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ويمكن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استخدام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ماء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البئر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لتبريد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ماء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الحوض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خلال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الموسم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الحار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لتنظيم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مواصفات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الماء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للأسماك الناضجة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Simplified Arabic" pitchFamily="18" charset="-78"/>
                <a:ea typeface="Calibri"/>
                <a:cs typeface="Simplified Arabic" pitchFamily="18" charset="-78"/>
              </a:rPr>
              <a:t/>
            </a:r>
            <a:br>
              <a:rPr lang="en-GB" sz="2400" dirty="0">
                <a:latin typeface="Simplified Arabic" pitchFamily="18" charset="-78"/>
                <a:ea typeface="Calibri"/>
                <a:cs typeface="Simplified Arabic" pitchFamily="18" charset="-78"/>
              </a:rPr>
            </a:br>
            <a:r>
              <a:rPr lang="en-GB" sz="2400" dirty="0">
                <a:latin typeface="Simplified Arabic" pitchFamily="18" charset="-78"/>
                <a:ea typeface="Calibri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مصدر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الماء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الجيد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يتطلب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إجراء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عمليات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الترسيب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أو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استخدام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نظام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الترشيح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لتنقية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الماء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ومنع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دخول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الأسماك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الغريبة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غير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المرغوب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فيها</a:t>
            </a:r>
            <a:r>
              <a:rPr lang="en-GB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Simplified Arabic" pitchFamily="18" charset="-78"/>
                <a:ea typeface="Calibri"/>
                <a:cs typeface="Simplified Arabic" pitchFamily="18" charset="-78"/>
              </a:rPr>
              <a:t/>
            </a:r>
            <a:br>
              <a:rPr lang="en-GB" sz="2400" dirty="0">
                <a:latin typeface="Simplified Arabic" pitchFamily="18" charset="-78"/>
                <a:ea typeface="Calibri"/>
                <a:cs typeface="Simplified Arabic" pitchFamily="18" charset="-78"/>
              </a:rPr>
            </a:br>
            <a:r>
              <a:rPr lang="en-GB" sz="2400" dirty="0">
                <a:latin typeface="Simplified Arabic" pitchFamily="18" charset="-78"/>
                <a:ea typeface="Calibri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يمكن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تستخدم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بعض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الأحواض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الأسمنتية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الخارجية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ذات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الأغراض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المتعددة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لأغراض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التخزين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وتعقيم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أمهات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الأسماك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أو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تهيئة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الأسماك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للبيع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ولكن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لفترة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قصيرة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وكذلك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لمراقبة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الأمهات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بعد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وضع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ب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يض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97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070734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•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هذه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الأحواض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الصغيرة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ينبغي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أن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تكون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مساحتها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بين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50 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-10 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م² </a:t>
            </a:r>
            <a:r>
              <a:rPr lang="en-US" sz="2400" dirty="0" err="1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وبعمق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80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- 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120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سم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مع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مصدر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مناسب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للماء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. </a:t>
            </a:r>
            <a:endParaRPr lang="ar-IQ" sz="2400" dirty="0" smtClean="0">
              <a:solidFill>
                <a:prstClr val="black"/>
              </a:solidFill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lvl="0">
              <a:lnSpc>
                <a:spcPct val="150000"/>
              </a:lnSpc>
            </a:pPr>
            <a:endParaRPr lang="ar-IQ" sz="2400" dirty="0">
              <a:solidFill>
                <a:prstClr val="black"/>
              </a:solidFill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lvl="0">
              <a:lnSpc>
                <a:spcPct val="150000"/>
              </a:lnSpc>
            </a:pP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إذا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كان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بالإمكان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الحصول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على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أمهات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الأسماك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خارج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المزرعة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فليس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الضروري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دائم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اً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صيانة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أحواض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تنمية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وتربية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أمهات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الأسماك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  <a:endParaRPr lang="en-US" sz="2400" dirty="0">
              <a:solidFill>
                <a:prstClr val="black"/>
              </a:solidFill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504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424936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الطرق</a:t>
            </a:r>
            <a:r>
              <a:rPr lang="en-US" sz="2800" b="1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الرئيسية</a:t>
            </a:r>
            <a:r>
              <a:rPr lang="en-US" sz="2800" b="1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لاستزراع</a:t>
            </a:r>
            <a:r>
              <a:rPr lang="en-US" sz="2800" b="1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أمهات</a:t>
            </a:r>
            <a:r>
              <a:rPr lang="en-US" sz="2800" b="1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الأسماك</a:t>
            </a:r>
            <a:r>
              <a:rPr lang="en-US" sz="2800" b="1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800" b="1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(</a:t>
            </a:r>
            <a:r>
              <a:rPr lang="en-US" sz="2800" b="1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الأصول</a:t>
            </a:r>
            <a:r>
              <a:rPr lang="ar-IQ" sz="2800" b="1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)</a:t>
            </a:r>
            <a:endParaRPr lang="ar-IQ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412776"/>
            <a:ext cx="8424936" cy="5334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يمكن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تربية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أمهات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الأسماك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في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أحواض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أما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بشكل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تربية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مفردة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أو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تربية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مختلطة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</a:p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الاستزراع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المختلط تعني استزراع صنف واحد في حوض يكون هو الصنف الرئيسي وتستزرع صنوف أخرى ثانوية  في نفس الحوض ولكن بأعداد اقل ليتم الاستفادة من المواد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الغذائية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من قبل جميع الصنوف المستزرعة في نفس الحوض وكذلك لتعديل صفات الماء, الصنف الرئيسي يقصد بها الصنف المستهدف أو المطلوب استزراعه 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، أما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الصنوف الثانوية فهي الصنوف التي تكون اقل عددا وغير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مستهدفة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,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كما هي الحال 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في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تربية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اسماك الكارب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الشائع كصنف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مستهدف , فان استزراع اسماك الكارب العشبي أو الفضي في نفس الحوض هما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صنفان ثانويان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الكارب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الصيني له عادات تغذية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مختلفة لذلك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يوصى بتربيته تربية مختلطة 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087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82809"/>
            <a:ext cx="8352928" cy="5334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• بالنظر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لتغذية الكارب الفضي على العوالق النباتية ,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وكارب الرأس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الكبير على العوالق الحيوانية  والكارب العشبي على الأعشاب الخضراء ففي هذه الحالة يمكن جمع واستزراع هذه الصنوف مع الصنوف الأخرى واعتبارها صنوف رئيسية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لإختلاف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عاداتها الغذائية 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• يوصى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بإتباع التربية المختلطة مع اسماك الكارب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الشائع (صنف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رئيسي) مع اسماك الكارب الفضي 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وكارب الرأس الكبير للاستفادة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القصوى من العناصر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الغذائية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المتوفرة في الأحواض 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• اسماك الكارب العشبي تفضل المياه النقية والصافية , وفي حالة تغيير لون الماء إلى لون الأخضر أو البني فإنها تفقد شهيتها للغذاء أو تتوقف عن التغذية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881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404664"/>
            <a:ext cx="8640960" cy="4098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• وفي هذه الحالة سوف تتأثر أو يتوقف تطور الغدد التناسلية ولذا عند تربية اسماك الكارب العشبي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كصنف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رئيسي يجب تربية اسماك الكارب  الفضي أو الرأس الكبير في نفس الحوض للسيطرة على اللون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الأخضر(نمو الطحالب الخضراء) لأنها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تتغذى على هذه الهائمات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  <a:endParaRPr lang="ar-IQ" sz="2400" dirty="0">
              <a:solidFill>
                <a:prstClr val="black"/>
              </a:solidFill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• عند خزن أمهات الأسماك في أحواض تربية الأسماك يفضل جمع الإناث والذكور بنفس المعدل ( النسبة ) المستخدمة عند تهيئتها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للتكاثر.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15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65810" y="476672"/>
            <a:ext cx="49824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كيفية</a:t>
            </a:r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إعداد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) </a:t>
            </a:r>
            <a:r>
              <a:rPr lang="en-U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تهيئة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(</a:t>
            </a:r>
            <a:r>
              <a:rPr lang="en-U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أحواض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32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الأمهات</a:t>
            </a:r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41389" y="1484784"/>
            <a:ext cx="52068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إضافة</a:t>
            </a:r>
            <a:r>
              <a:rPr lang="en-US" sz="2800" b="1" dirty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الجير</a:t>
            </a:r>
            <a:r>
              <a:rPr lang="ar-IQ" sz="2800" b="1" dirty="0" smtClean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الحي (</a:t>
            </a:r>
            <a:r>
              <a:rPr lang="en-US" sz="2800" b="1" dirty="0" err="1" smtClean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CaO</a:t>
            </a:r>
            <a:r>
              <a:rPr lang="ar-IQ" sz="2800" b="1" dirty="0" smtClean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)</a:t>
            </a:r>
            <a:r>
              <a:rPr lang="en-US" sz="2800" b="1" dirty="0" smtClean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800" b="1" dirty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800" b="1" dirty="0" smtClean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لتعقيم ال</a:t>
            </a:r>
            <a:r>
              <a:rPr lang="en-US" sz="2800" b="1" dirty="0" err="1" smtClean="0">
                <a:solidFill>
                  <a:srgbClr val="00B05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أحواض</a:t>
            </a:r>
            <a:endParaRPr lang="en-US" sz="2800" dirty="0">
              <a:solidFill>
                <a:srgbClr val="00B05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564904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يجب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نشر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50 -40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كغم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من الجير الحي/ دونم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على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ق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اع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الحوض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لغرض التعقيم، أما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إذا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كان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القاع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عبارة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عن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تربة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طينية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سميكة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أو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رملية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فقيرة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ف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يتطلب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إضافة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80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125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كغم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/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دونم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واعتمادا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ً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على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نتيجة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تحليل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التربة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75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919025" y="476672"/>
            <a:ext cx="3839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إضافة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السماد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الى قاع ال</a:t>
            </a:r>
            <a:r>
              <a:rPr lang="en-US" sz="28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أحواض</a:t>
            </a:r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422643"/>
            <a:ext cx="8424936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إن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الهدف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الرئيسي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لإضافة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أ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سمد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ة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هو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لزيادة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المواد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العضوية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في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ق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اع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الحوض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وبالتالي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ضمان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النمو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الجيد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للهائمات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النباتية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والحيوانية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والأحياء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القاعية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المفيدة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</a:p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إن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الأحواض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الجديدة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أو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المتجددة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تحتاج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إلى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مواد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عضوية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أكثر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ل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ل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تسميد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لذا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يجب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تسميدها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بالأسمدة العضوية كالسماد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البقر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ي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الطري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أو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سماد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الدواجن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ومن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أجل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الحفاظ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على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المستوى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العالي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للعناصر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الغذ</a:t>
            </a:r>
            <a:r>
              <a:rPr lang="ar-IQ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ائ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ية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الطبيعية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في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الأحواض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يجب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إضافة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الأسمدة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العضوية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وغير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العضوية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بشكل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منتظم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لى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الأحواض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844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998726"/>
            <a:ext cx="8640960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تضاف الأسمدة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غير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العضوية  والأسمدة الطبيعية (فضلات الحيوانات )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الماء بالنسب والكميات  الصحيحة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أسبوعياً  لإغناء الحوض بالغذاء الطبيعي (الهائمات النباتية والهائمات الحيوانية).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عند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استخدام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الأسمدة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العضوية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وغير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العضوية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المهم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معرفة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مواصفات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الأحواض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مثل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نوعية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الماء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(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نمو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و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ازد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ه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ر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العوالق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النباتية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ونسبة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الأوكسجين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،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وخصوصا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ً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في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الصباح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الباكر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قبل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شروق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الشمس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).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96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315425"/>
            <a:ext cx="8568952" cy="4098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571500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ar-IQ" sz="2800" dirty="0" smtClean="0">
                <a:ea typeface="Times New Roman"/>
                <a:cs typeface="Times New Roman"/>
              </a:rPr>
              <a:t>يعتمد عدد </a:t>
            </a:r>
            <a:r>
              <a:rPr lang="ar-IQ" sz="2800" dirty="0">
                <a:ea typeface="Times New Roman"/>
                <a:cs typeface="Times New Roman"/>
              </a:rPr>
              <a:t>أمهات الأسماك المطلوبة للمزارع السمكية أو المفاقس </a:t>
            </a:r>
            <a:r>
              <a:rPr lang="ar-IQ" sz="2800" dirty="0" smtClean="0">
                <a:ea typeface="Times New Roman"/>
                <a:cs typeface="Times New Roman"/>
              </a:rPr>
              <a:t>على </a:t>
            </a:r>
            <a:r>
              <a:rPr lang="ar-IQ" sz="2800" dirty="0">
                <a:ea typeface="Times New Roman"/>
                <a:cs typeface="Times New Roman"/>
              </a:rPr>
              <a:t>كمية الزريعة المطلوبة للمزرعة أو لغرض بيعها للمزارع القريبة</a:t>
            </a:r>
            <a:r>
              <a:rPr lang="ar-IQ" sz="2800" dirty="0" smtClean="0">
                <a:ea typeface="Times New Roman"/>
                <a:cs typeface="Times New Roman"/>
              </a:rPr>
              <a:t>.</a:t>
            </a:r>
            <a:endParaRPr lang="en-US" sz="2800" dirty="0" smtClean="0">
              <a:ea typeface="Times New Roman"/>
              <a:cs typeface="Arial"/>
            </a:endParaRPr>
          </a:p>
          <a:p>
            <a:pPr marL="800100" indent="-571500">
              <a:lnSpc>
                <a:spcPct val="15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 err="1" smtClean="0">
                <a:latin typeface="Times New Roman"/>
                <a:ea typeface="Times New Roman"/>
                <a:cs typeface="Arial"/>
              </a:rPr>
              <a:t>تقدير</a:t>
            </a:r>
            <a:r>
              <a:rPr lang="en-US" sz="2800" dirty="0" smtClean="0">
                <a:latin typeface="Times New Roman"/>
                <a:ea typeface="Times New Roman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العدد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المطلوب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من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أمهات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الأسماك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سوف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يساعد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على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تقدير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عدد الإصبعيات المنتجة </a:t>
            </a:r>
            <a:r>
              <a:rPr lang="ar-IQ" sz="2800" dirty="0" smtClean="0">
                <a:latin typeface="Times New Roman"/>
                <a:ea typeface="Calibri"/>
                <a:cs typeface="Arial"/>
              </a:rPr>
              <a:t>لأن </a:t>
            </a:r>
            <a:r>
              <a:rPr lang="en-US" sz="2800" dirty="0" err="1" smtClean="0">
                <a:latin typeface="Times New Roman"/>
                <a:ea typeface="Calibri"/>
                <a:cs typeface="Arial"/>
              </a:rPr>
              <a:t>الاصبعيات</a:t>
            </a:r>
            <a:r>
              <a:rPr lang="en-US" sz="2800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هي</a:t>
            </a:r>
            <a:r>
              <a:rPr lang="en-US" sz="2800" dirty="0">
                <a:latin typeface="Times New Roman"/>
                <a:ea typeface="Calibri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القاعدة</a:t>
            </a:r>
            <a:r>
              <a:rPr lang="en-US" sz="2800" dirty="0">
                <a:latin typeface="Times New Roman"/>
                <a:ea typeface="Calibri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الأساسية</a:t>
            </a:r>
            <a:r>
              <a:rPr lang="en-US" sz="2800" dirty="0">
                <a:latin typeface="Times New Roman"/>
                <a:ea typeface="Calibri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لإنتاجية</a:t>
            </a:r>
            <a:r>
              <a:rPr lang="en-US" sz="2800" dirty="0">
                <a:latin typeface="Times New Roman"/>
                <a:ea typeface="Calibri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السوق</a:t>
            </a:r>
            <a:r>
              <a:rPr lang="en-US" sz="2800" dirty="0">
                <a:latin typeface="Times New Roman"/>
                <a:ea typeface="Calibri"/>
                <a:cs typeface="Arial"/>
              </a:rPr>
              <a:t> 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من</a:t>
            </a:r>
            <a:r>
              <a:rPr lang="en-US" sz="2800" dirty="0">
                <a:latin typeface="Times New Roman"/>
                <a:ea typeface="Calibri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الأسماك</a:t>
            </a:r>
            <a:r>
              <a:rPr lang="en-US" sz="2800" dirty="0">
                <a:latin typeface="Times New Roman"/>
                <a:ea typeface="Calibri"/>
                <a:cs typeface="Arial"/>
              </a:rPr>
              <a:t> </a:t>
            </a:r>
            <a:r>
              <a:rPr lang="en-US" sz="2800" dirty="0" err="1" smtClean="0">
                <a:latin typeface="Times New Roman"/>
                <a:ea typeface="Calibri"/>
                <a:cs typeface="Arial"/>
              </a:rPr>
              <a:t>مستقبلا</a:t>
            </a:r>
            <a:r>
              <a:rPr lang="ar-IQ" sz="2800" dirty="0" smtClean="0">
                <a:latin typeface="Times New Roman"/>
                <a:ea typeface="Calibri"/>
                <a:cs typeface="Arial"/>
              </a:rPr>
              <a:t>ً</a:t>
            </a:r>
            <a:r>
              <a:rPr lang="en-US" sz="2800" dirty="0" smtClean="0">
                <a:latin typeface="Times New Roman"/>
                <a:ea typeface="Calibri"/>
                <a:cs typeface="Arial"/>
              </a:rPr>
              <a:t>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87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9290" y="332656"/>
            <a:ext cx="5464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طرق</a:t>
            </a:r>
            <a:r>
              <a:rPr lang="en-US" sz="2400" b="1" dirty="0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تغذية</a:t>
            </a:r>
            <a:r>
              <a:rPr lang="en-US" sz="2400" b="1" dirty="0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أمهات</a:t>
            </a:r>
            <a:r>
              <a:rPr lang="en-US" sz="2400" b="1" dirty="0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الأسماك</a:t>
            </a:r>
            <a:r>
              <a:rPr lang="en-US" sz="2400" b="1" dirty="0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في</a:t>
            </a:r>
            <a:r>
              <a:rPr lang="en-US" sz="2400" b="1" dirty="0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أحواض</a:t>
            </a:r>
            <a:r>
              <a:rPr lang="en-US" sz="2400" b="1" dirty="0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تربية</a:t>
            </a:r>
            <a:r>
              <a:rPr lang="en-US" sz="2400" b="1" dirty="0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الأمهات</a:t>
            </a:r>
            <a:endParaRPr lang="en-US" sz="2400" dirty="0">
              <a:solidFill>
                <a:srgbClr val="00B0F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56302" y="1052736"/>
            <a:ext cx="4076757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 smtClean="0">
                <a:solidFill>
                  <a:srgbClr val="C0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تغذية ا</a:t>
            </a:r>
            <a:r>
              <a:rPr lang="en-US" sz="2400" b="1" dirty="0" err="1">
                <a:solidFill>
                  <a:srgbClr val="C0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لأسماك</a:t>
            </a:r>
            <a:r>
              <a:rPr lang="en-US" sz="2400" b="1" dirty="0">
                <a:solidFill>
                  <a:srgbClr val="C0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الصغيرة</a:t>
            </a:r>
            <a:r>
              <a:rPr lang="en-US" sz="2400" b="1" dirty="0">
                <a:solidFill>
                  <a:srgbClr val="C0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لتهيئتها</a:t>
            </a:r>
            <a:r>
              <a:rPr lang="en-US" sz="2400" b="1" dirty="0" smtClean="0">
                <a:solidFill>
                  <a:srgbClr val="C0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كأمهات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628800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بالإضافة إلى الغذاء الطبيعي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الذي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تتغذى عليه هذه الأسماك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يجب تغذيتها بنسبة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%-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3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%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من وزن الجسم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على مواد الغذائية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مثل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نخالة وكسرة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الرز والأعشاب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المقطعة،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الخضروات ،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زيت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الذرة والمنتجات الزراعية والصناعية الثانوية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لحساب كمية الإضافات الغذائية اليومية يجب معرفة متوسط وزن الأسماك والكتلة الحيوية الكلية في الحوض وان تحسب هذه القراءات كل أسبوعين وتعتمد كدليل لحساب الزيادات الضرورية للتغذية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الأسماك آكلة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الأعشاب مثل  الكارب الفضي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والكارب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العشبي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قادرة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على استهلاك الغذاء بنسبة 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% 20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25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%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من وزنها يومياً. 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493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70049" y="548680"/>
            <a:ext cx="39581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تغذية ا</a:t>
            </a:r>
            <a:r>
              <a:rPr lang="en-US" sz="28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لأسماك</a:t>
            </a:r>
            <a:r>
              <a:rPr lang="en-US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البالغة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قبل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التكثير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556792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إن تغذية الأسماك البالغة خلال فترة تهيئتها قبل التكثير هي من أكثر المراحل الحرجة والمهمة في إدارة وتهيئة أمهات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الأسماك نظراً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لزيادة وزن السمكة نتيجة لنمو وتطور الأعضاء والغدد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التناسلية، لذا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تتطلب عناية وتغذية خاصة مثل البروتينات,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المعادن,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والفيتامينات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التغذية التكميلية خلال هذه الفترة يجب أن تعتمد على المواد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الغذائية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الغنية بالبروتينات مثل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كسرة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الرز أو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فول الصويا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, وان متطلبات  تغذية الأسماك من البروتين تتجاوز نسبة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12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30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% اعتماداً على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نوع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الأسماك.  كما ويجب اضافة الفيتامينات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en-US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A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E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لتعجيل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عملية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نضج البيوض و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الإباضة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،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ولرفع نسبة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الإخصاب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للحصول على معدلات عالية من اليرقات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64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47145" y="260648"/>
            <a:ext cx="1830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خزن</a:t>
            </a:r>
            <a:r>
              <a:rPr lang="en-US" sz="2800" b="1" dirty="0">
                <a:solidFill>
                  <a:srgbClr val="0070C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الأمهات</a:t>
            </a:r>
            <a:r>
              <a:rPr lang="en-US" sz="2800" b="1" dirty="0">
                <a:solidFill>
                  <a:srgbClr val="0070C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35886" y="980728"/>
            <a:ext cx="2071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الأحواض</a:t>
            </a:r>
            <a:r>
              <a:rPr lang="en-US" sz="24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الخارجية</a:t>
            </a:r>
            <a:r>
              <a:rPr lang="en-US" sz="24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endParaRPr lang="en-US" sz="2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1700808"/>
            <a:ext cx="88569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يمكن خزن أمهات الأسماك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لمعظم الأنواع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في أحواض ترابية صغيرة بالقرب من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المفقس.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يجب أن يتم نقل الأسماك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المفقس قبل يوم واحد من تهيئتها وحقنها بالهرمون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• يمكن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اختيار الإناث  الناضجة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ونقلها 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المفقس لأخذ البيوض منها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للحصول على أفضل نوعية من الإناث ذات مبايض متطورة وجيدة يجب إيقاف تغذية الأسماك قبل يوم واحد من عملية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الاختيار، وان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أفضل وسيلة لنقل الأمهات تكون بصنع ما يشبه حقيبة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مناسبة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ومصنوعة من القماش أو عربة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يدوية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صغيرة تحمل من قبل شخصين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ويمكن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نقل الإناث والذكور بواسطتها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واحدة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تلو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الأخرى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ولمسافة قصيرة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يجب تغطية الأسماك المنقولة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بقطعة قماش مبللة لمنع إصابة الأسماك بجروح نتيجة قفزها وحركتها داخل العربة.</a:t>
            </a:r>
          </a:p>
        </p:txBody>
      </p:sp>
    </p:spTree>
    <p:extLst>
      <p:ext uri="{BB962C8B-B14F-4D97-AF65-F5344CB8AC3E}">
        <p14:creationId xmlns:p14="http://schemas.microsoft.com/office/powerpoint/2010/main" val="8674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38567" y="332656"/>
            <a:ext cx="2307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</a:t>
            </a:r>
            <a:r>
              <a:rPr lang="en-US" sz="28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لأحواض</a:t>
            </a:r>
            <a:r>
              <a:rPr lang="en-US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الداخلية</a:t>
            </a:r>
            <a:r>
              <a:rPr lang="en-US" sz="2800" b="1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052736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يجب رعاية الأمهات للفترة  المحصورة بين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حقنها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بجرعة الهرمون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حين اخذ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البيوض منها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بوضعها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في أحواض </a:t>
            </a:r>
            <a:r>
              <a:rPr lang="ar-IQ" sz="2400" dirty="0" err="1">
                <a:latin typeface="Simplified Arabic" pitchFamily="18" charset="-78"/>
                <a:cs typeface="Simplified Arabic" pitchFamily="18" charset="-78"/>
              </a:rPr>
              <a:t>أسمنتية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أو </a:t>
            </a:r>
            <a:r>
              <a:rPr lang="ar-IQ" sz="2400" dirty="0" err="1">
                <a:latin typeface="Simplified Arabic" pitchFamily="18" charset="-78"/>
                <a:cs typeface="Simplified Arabic" pitchFamily="18" charset="-78"/>
              </a:rPr>
              <a:t>فايبركلاس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أو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بلاستيكية توضع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داخل المفقس وتكون ذات أبعاد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10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 ² وبعمق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120 - 80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سم او حسب الحاجة 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لضمان الحفاظ على نسبة الأوكسجين في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الماء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يجب ان تحتوي هذه الأحواض على نظام المحافظة على مستوى الماء ( أي إخراج الماء الفائض من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الحوض)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وكذلك يمكن ربط نظام رش الماء لتزويد الحوض بالأوكسجين  وأنابيب  لإخراج الماء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بسرعة 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الأحواض المستطيلة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الإسمنتية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هي الأكثر ملائمة للاحتفاظ بأمهات الأسماك فيها وخاصة اسماك الكارب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الشائع والصيني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والهندي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أمهات الأسماك ذات الأحجام الصغيرة مثل (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البلطي) يمكن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أن توضع في أحواض دائرية . </a:t>
            </a:r>
          </a:p>
        </p:txBody>
      </p:sp>
    </p:spTree>
    <p:extLst>
      <p:ext uri="{BB962C8B-B14F-4D97-AF65-F5344CB8AC3E}">
        <p14:creationId xmlns:p14="http://schemas.microsoft.com/office/powerpoint/2010/main" val="169385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99894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يجب عزل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الأمهات حسب الجنس في  أحواض معزولة داخل المفقس والمساحة المطلوبة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هو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–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 1.5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م².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يجب أن تحتوي أحواض العزل على مجرى لإخراج الماء الفائض من أسفل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الحوض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ويجب أن تكون عملية تدوير الماء أو تغيره بمعدل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4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6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لتر/ دقيقة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وهذه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العملية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سوف تساعد على الاحتفاظ بكمية الأوكسجين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6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8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ملغم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/ لتر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المذاب في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الماء، كما يمكن رفع  نسبة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الأوكسجين المذاب في الماء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باستخدام مضخات تهوية.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لضمان حماية الأمهات يجب تغطية الأحواض بأغطية بلاستيكية داكنة لتجنب القفز خارج الحوض.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يجب تخدير الأمهات قبل التعامل معها  باستخدام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مادة مخدرة مثل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222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MS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بتركيز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10000 -1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مدة التخدير بين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5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 10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دقائق. مع المراقبة لحركة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غطاء الخياشيم للتأكد من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انتظام عملية التنفس.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499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4842" y="548680"/>
            <a:ext cx="46233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أحواض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لاستراحة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الأمهات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بعد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التب</a:t>
            </a:r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و</a:t>
            </a:r>
            <a:r>
              <a:rPr lang="en-US" sz="28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يض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556792"/>
            <a:ext cx="7992888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 •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تدخل  الأسماك البالغة وبعد عملية التكثير في فترة راحة وتحتاج الى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تغذية</a:t>
            </a:r>
            <a:endParaRPr lang="en-US" sz="2400" dirty="0" smtClean="0">
              <a:solidFill>
                <a:prstClr val="black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خاصة 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غنية بالكاربوهيدرات مثل الذرة – نخالة الرز ودهون بنسبة 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% </a:t>
            </a:r>
            <a:endParaRPr lang="en-US" sz="2400" dirty="0" smtClean="0">
              <a:solidFill>
                <a:prstClr val="black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 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من وزنها وذلك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ل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تهيئتها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للموسم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القادم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  <a:endParaRPr lang="ar-IQ" sz="2400" dirty="0" smtClean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•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الخزن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في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أحواض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الراحة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يمكن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ي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كون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مختلط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(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عدة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أنواع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)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ولكن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يجب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endParaRPr lang="en-US" sz="2400" dirty="0" smtClean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  </a:t>
            </a:r>
            <a:r>
              <a:rPr lang="ar-IQ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الأ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خذ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بنظر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</a:t>
            </a:r>
            <a:r>
              <a:rPr lang="ar-IQ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لإ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عتبار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تغذية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الأسماك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حسب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متطلبات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الصنوف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المخزنة</a:t>
            </a:r>
            <a:endParaRPr lang="en-US" sz="2400" dirty="0" smtClean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 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وكثافة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التخزين والتي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تكون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بين</a:t>
            </a:r>
            <a:r>
              <a:rPr lang="en-US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400- 200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كغ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م/ </a:t>
            </a:r>
            <a:r>
              <a:rPr lang="en-US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دونم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.</a:t>
            </a:r>
            <a:endParaRPr lang="ar-IQ" sz="2400" dirty="0" smtClean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7424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620688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يجب إيقاف النظام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الغذائي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هذا  بعد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3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أشهر من فترة التهيئة وقبل موسم التكثير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القادم.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يجب السيطرة على شهية الأسماك قبل التغذية وذلك بواسطة إزالة بعض الأغذية السابقة وحجب منطقة أو منطقتين من مناطق التغذية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القديمة.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تعتاد الأسماك على مناطق محددة للتغذية في الأحواض وهذه سوف تكون عادة لدى الأسماك,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ويجب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تحديد هذه المناطق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بواسطة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علامات واعتبارها مناطق للسيطرة على شهية الأسماك.</a:t>
            </a:r>
          </a:p>
        </p:txBody>
      </p:sp>
    </p:spTree>
    <p:extLst>
      <p:ext uri="{BB962C8B-B14F-4D97-AF65-F5344CB8AC3E}">
        <p14:creationId xmlns:p14="http://schemas.microsoft.com/office/powerpoint/2010/main" val="265278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23528" y="1268760"/>
            <a:ext cx="8388424" cy="495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Times New Roman"/>
              </a:rPr>
              <a:t>• </a:t>
            </a:r>
            <a:r>
              <a:rPr lang="ar-SA" sz="2800" dirty="0">
                <a:ea typeface="Calibri"/>
                <a:cs typeface="Times New Roman"/>
              </a:rPr>
              <a:t>معدل </a:t>
            </a:r>
            <a:r>
              <a:rPr lang="ar-SA" sz="2800" dirty="0" smtClean="0">
                <a:ea typeface="Calibri"/>
                <a:cs typeface="Times New Roman"/>
              </a:rPr>
              <a:t>وزن الأنثى </a:t>
            </a:r>
            <a:r>
              <a:rPr lang="ar-SA" sz="2800" dirty="0">
                <a:ea typeface="Calibri"/>
                <a:cs typeface="Times New Roman"/>
              </a:rPr>
              <a:t>الناضجة </a:t>
            </a:r>
            <a:endParaRPr lang="en-US" sz="2800" dirty="0">
              <a:ea typeface="Calibri"/>
              <a:cs typeface="Arial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Times New Roman"/>
              </a:rPr>
              <a:t>• </a:t>
            </a:r>
            <a:r>
              <a:rPr lang="ar-SA" sz="2800" dirty="0">
                <a:ea typeface="Calibri"/>
                <a:cs typeface="Times New Roman"/>
              </a:rPr>
              <a:t>عدد </a:t>
            </a:r>
            <a:r>
              <a:rPr lang="ar-SA" sz="2800" dirty="0" smtClean="0">
                <a:ea typeface="Calibri"/>
                <a:cs typeface="Times New Roman"/>
              </a:rPr>
              <a:t>البيوض</a:t>
            </a:r>
            <a:r>
              <a:rPr lang="ar-IQ" sz="2800" dirty="0" smtClean="0">
                <a:ea typeface="Calibri"/>
                <a:cs typeface="Times New Roman"/>
              </a:rPr>
              <a:t>/ </a:t>
            </a:r>
            <a:r>
              <a:rPr lang="en-US" sz="2800" dirty="0" smtClean="0">
                <a:ea typeface="Calibri"/>
                <a:cs typeface="Times New Roman"/>
              </a:rPr>
              <a:t>1</a:t>
            </a:r>
            <a:r>
              <a:rPr lang="ar-SA" sz="2800" dirty="0" smtClean="0">
                <a:ea typeface="Calibri"/>
                <a:cs typeface="Times New Roman"/>
              </a:rPr>
              <a:t>كغم </a:t>
            </a:r>
            <a:r>
              <a:rPr lang="ar-SA" sz="2800" dirty="0">
                <a:ea typeface="Calibri"/>
                <a:cs typeface="Times New Roman"/>
              </a:rPr>
              <a:t>من وزن السمكة </a:t>
            </a:r>
            <a:endParaRPr lang="en-US" sz="2800" dirty="0">
              <a:ea typeface="Calibri"/>
              <a:cs typeface="Arial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Times New Roman"/>
              </a:rPr>
              <a:t>• </a:t>
            </a:r>
            <a:r>
              <a:rPr lang="ar-SA" sz="2800" dirty="0">
                <a:ea typeface="Calibri"/>
                <a:cs typeface="Times New Roman"/>
              </a:rPr>
              <a:t>نسبة الإناث التي تعطي البيوض </a:t>
            </a:r>
            <a:r>
              <a:rPr lang="ar-IQ" sz="2800" dirty="0" smtClean="0">
                <a:ea typeface="Calibri"/>
                <a:cs typeface="Times New Roman"/>
              </a:rPr>
              <a:t>طبيعياً أو بالتمسيد</a:t>
            </a:r>
            <a:r>
              <a:rPr lang="ar-SA" sz="2800" dirty="0" smtClean="0">
                <a:ea typeface="Calibri"/>
                <a:cs typeface="Times New Roman"/>
              </a:rPr>
              <a:t> </a:t>
            </a:r>
            <a:endParaRPr lang="ar-IQ" sz="2800" dirty="0" smtClean="0">
              <a:ea typeface="Calibri"/>
              <a:cs typeface="Times New Roman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Times New Roman"/>
              </a:rPr>
              <a:t>• </a:t>
            </a:r>
            <a:r>
              <a:rPr lang="ar-IQ" sz="2800" dirty="0" smtClean="0">
                <a:ea typeface="Calibri"/>
                <a:cs typeface="Times New Roman"/>
              </a:rPr>
              <a:t>نسبة</a:t>
            </a:r>
            <a:r>
              <a:rPr lang="ar-SA" sz="2800" dirty="0" smtClean="0">
                <a:ea typeface="Calibri"/>
                <a:cs typeface="Times New Roman"/>
              </a:rPr>
              <a:t> </a:t>
            </a:r>
            <a:r>
              <a:rPr lang="ar-IQ" sz="2800" dirty="0" smtClean="0">
                <a:ea typeface="Calibri"/>
                <a:cs typeface="Times New Roman"/>
              </a:rPr>
              <a:t>الإخصاب</a:t>
            </a:r>
            <a:endParaRPr lang="en-US" sz="2800" dirty="0">
              <a:ea typeface="Calibri"/>
              <a:cs typeface="Arial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Times New Roman"/>
              </a:rPr>
              <a:t>• </a:t>
            </a:r>
            <a:r>
              <a:rPr lang="ar-IQ" sz="2800" dirty="0" smtClean="0">
                <a:ea typeface="Calibri"/>
                <a:cs typeface="Times New Roman"/>
              </a:rPr>
              <a:t>نسبة ال</a:t>
            </a:r>
            <a:r>
              <a:rPr lang="ar-SA" sz="2800" dirty="0" smtClean="0">
                <a:ea typeface="Calibri"/>
                <a:cs typeface="Times New Roman"/>
              </a:rPr>
              <a:t>فقس</a:t>
            </a:r>
            <a:r>
              <a:rPr lang="ar-IQ" sz="2800" dirty="0" smtClean="0">
                <a:ea typeface="Calibri"/>
                <a:cs typeface="Times New Roman"/>
              </a:rPr>
              <a:t> </a:t>
            </a:r>
            <a:endParaRPr lang="en-US" sz="2800" dirty="0">
              <a:ea typeface="Calibri"/>
              <a:cs typeface="Arial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Times New Roman"/>
              </a:rPr>
              <a:t>• </a:t>
            </a:r>
            <a:r>
              <a:rPr lang="ar-SA" sz="2800" dirty="0">
                <a:ea typeface="Calibri"/>
                <a:cs typeface="Times New Roman"/>
              </a:rPr>
              <a:t>عدد اليرقات </a:t>
            </a:r>
            <a:r>
              <a:rPr lang="ar-IQ" sz="2800" dirty="0" smtClean="0">
                <a:ea typeface="Calibri"/>
                <a:cs typeface="Times New Roman"/>
              </a:rPr>
              <a:t>لكل</a:t>
            </a:r>
            <a:r>
              <a:rPr lang="ar-SA" sz="2800" dirty="0" smtClean="0">
                <a:ea typeface="Calibri"/>
                <a:cs typeface="Times New Roman"/>
              </a:rPr>
              <a:t> </a:t>
            </a:r>
            <a:r>
              <a:rPr lang="ar-SA" sz="2800" dirty="0">
                <a:ea typeface="Calibri"/>
                <a:cs typeface="Times New Roman"/>
              </a:rPr>
              <a:t>أنثى </a:t>
            </a:r>
            <a:endParaRPr lang="en-US" sz="2800" dirty="0">
              <a:ea typeface="Calibri"/>
              <a:cs typeface="Arial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Times New Roman"/>
              </a:rPr>
              <a:t>• </a:t>
            </a:r>
            <a:r>
              <a:rPr lang="ar-SA" sz="2800" dirty="0">
                <a:ea typeface="Calibri"/>
                <a:cs typeface="Times New Roman"/>
              </a:rPr>
              <a:t>نسبة </a:t>
            </a:r>
            <a:r>
              <a:rPr lang="ar-SA" sz="2800" dirty="0" smtClean="0">
                <a:ea typeface="Calibri"/>
                <a:cs typeface="Times New Roman"/>
              </a:rPr>
              <a:t>الزريعة </a:t>
            </a:r>
            <a:r>
              <a:rPr lang="ar-IQ" sz="2800" dirty="0" smtClean="0">
                <a:ea typeface="Calibri"/>
                <a:cs typeface="Times New Roman"/>
              </a:rPr>
              <a:t>ا</a:t>
            </a:r>
            <a:r>
              <a:rPr lang="ar-SA" sz="2800" dirty="0" smtClean="0">
                <a:ea typeface="Calibri"/>
                <a:cs typeface="Times New Roman"/>
              </a:rPr>
              <a:t>ل</a:t>
            </a:r>
            <a:r>
              <a:rPr lang="ar-IQ" sz="2800" dirty="0" smtClean="0">
                <a:ea typeface="Calibri"/>
                <a:cs typeface="Times New Roman"/>
              </a:rPr>
              <a:t>ى</a:t>
            </a:r>
            <a:r>
              <a:rPr lang="ar-SA" sz="2800" dirty="0" smtClean="0">
                <a:ea typeface="Calibri"/>
                <a:cs typeface="Times New Roman"/>
              </a:rPr>
              <a:t> </a:t>
            </a:r>
            <a:r>
              <a:rPr lang="ar-SA" sz="2800" dirty="0">
                <a:ea typeface="Calibri"/>
                <a:cs typeface="Times New Roman"/>
              </a:rPr>
              <a:t>عدد اليرقات </a:t>
            </a:r>
            <a:endParaRPr lang="ar-IQ" sz="2800" dirty="0" smtClean="0">
              <a:ea typeface="Calibri"/>
              <a:cs typeface="Times New Roman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Times New Roman"/>
              </a:rPr>
              <a:t>• </a:t>
            </a:r>
            <a:r>
              <a:rPr lang="ar-SA" sz="2800" dirty="0">
                <a:ea typeface="Calibri"/>
                <a:cs typeface="Times New Roman"/>
              </a:rPr>
              <a:t>معدل البقاء للزريعة </a:t>
            </a:r>
            <a:r>
              <a:rPr lang="ar-IQ" sz="2800" dirty="0" smtClean="0">
                <a:ea typeface="Calibri"/>
                <a:cs typeface="Times New Roman"/>
              </a:rPr>
              <a:t>ا</a:t>
            </a:r>
            <a:r>
              <a:rPr lang="ar-SA" sz="2800" dirty="0" smtClean="0">
                <a:ea typeface="Calibri"/>
                <a:cs typeface="Times New Roman"/>
              </a:rPr>
              <a:t>لى </a:t>
            </a:r>
            <a:r>
              <a:rPr lang="ar-SA" sz="2800" dirty="0">
                <a:ea typeface="Calibri"/>
                <a:cs typeface="Times New Roman"/>
              </a:rPr>
              <a:t>حجم الاصبعيات </a:t>
            </a:r>
            <a:endParaRPr lang="en-US" sz="28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47667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ما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هي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المعلومات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التي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يجب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أن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تعرف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لتقدير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عدد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الأمهات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المطلوبة</a:t>
            </a:r>
            <a:r>
              <a:rPr lang="en-US" sz="2800" b="1" dirty="0">
                <a:solidFill>
                  <a:srgbClr val="FF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7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404664"/>
            <a:ext cx="8424936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بالإضافة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</a:t>
            </a:r>
            <a:r>
              <a:rPr lang="en-US" sz="28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لى</a:t>
            </a:r>
            <a:r>
              <a:rPr lang="en-US" sz="28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العدد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المطلوب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الإناث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يجب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الاحتفاظ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بعدد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معين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الإناث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كاحتياطي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أمهات</a:t>
            </a:r>
            <a:r>
              <a:rPr lang="en-US" sz="28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.</a:t>
            </a:r>
            <a:r>
              <a:rPr lang="ar-IQ" sz="28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ولغرض</a:t>
            </a:r>
            <a:r>
              <a:rPr lang="en-US" sz="28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حساب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عدد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احتياطي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للأمهات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يجب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معرفة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ما</a:t>
            </a:r>
            <a:r>
              <a:rPr lang="en-US" sz="28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يلي</a:t>
            </a:r>
            <a:r>
              <a:rPr lang="ar-IQ" sz="28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: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marL="228600">
              <a:lnSpc>
                <a:spcPct val="150000"/>
              </a:lnSpc>
              <a:spcAft>
                <a:spcPts val="1000"/>
              </a:spcAft>
            </a:pPr>
            <a:r>
              <a:rPr lang="ar-SA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• </a:t>
            </a:r>
            <a:r>
              <a:rPr lang="ar-SA" sz="2800" dirty="0">
                <a:latin typeface="Simplified Arabic" pitchFamily="18" charset="-78"/>
                <a:ea typeface="Calibri"/>
                <a:cs typeface="Simplified Arabic" pitchFamily="18" charset="-78"/>
              </a:rPr>
              <a:t>عمر أمهات الأسماك </a:t>
            </a:r>
            <a:r>
              <a:rPr lang="ar-SA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الموجودة</a:t>
            </a: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.</a:t>
            </a:r>
            <a:r>
              <a:rPr lang="ar-SA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marL="228600">
              <a:lnSpc>
                <a:spcPct val="150000"/>
              </a:lnSpc>
              <a:spcAft>
                <a:spcPts val="1000"/>
              </a:spcAft>
            </a:pPr>
            <a:r>
              <a:rPr lang="ar-SA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•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عمر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الإناث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التي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تكون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قادرة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على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إنتاج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البيوض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الجيدة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وبأعداد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كافية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</a:p>
          <a:p>
            <a:pPr marL="228600">
              <a:lnSpc>
                <a:spcPct val="150000"/>
              </a:lnSpc>
              <a:spcAft>
                <a:spcPts val="1000"/>
              </a:spcAft>
            </a:pPr>
            <a:r>
              <a:rPr lang="en-GB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•</a:t>
            </a: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ن</a:t>
            </a:r>
            <a:r>
              <a:rPr lang="en-US" sz="28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سبة</a:t>
            </a:r>
            <a:r>
              <a:rPr lang="en-US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الوفيات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للإناث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والذكور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خلال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عمليات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التكثير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8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الإصطناعي</a:t>
            </a: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في</a:t>
            </a:r>
            <a:r>
              <a:rPr lang="en-US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المفقس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أو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8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خلال</a:t>
            </a:r>
            <a:r>
              <a:rPr lang="en-US" sz="28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طرق </a:t>
            </a:r>
            <a:r>
              <a:rPr lang="en-US" sz="28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التكثير</a:t>
            </a:r>
            <a:r>
              <a:rPr lang="en-US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الأخرى.</a:t>
            </a:r>
          </a:p>
          <a:p>
            <a:pPr marL="228600">
              <a:lnSpc>
                <a:spcPct val="150000"/>
              </a:lnSpc>
              <a:spcAft>
                <a:spcPts val="1000"/>
              </a:spcAft>
            </a:pP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وعادة </a:t>
            </a:r>
            <a:r>
              <a:rPr lang="ar-IQ" sz="28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ماتعتمد</a:t>
            </a: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نسبة </a:t>
            </a:r>
            <a:r>
              <a:rPr lang="en-US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20</a:t>
            </a: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% من الإناث وضعفها من الذكور </a:t>
            </a:r>
            <a:r>
              <a:rPr lang="ar-IQ" sz="28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كإحتياطي</a:t>
            </a: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امهات في عمليات التكثير </a:t>
            </a:r>
            <a:r>
              <a:rPr lang="ar-IQ" sz="28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الإصطناعي</a:t>
            </a:r>
            <a:r>
              <a:rPr lang="ar-IQ" sz="28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للأسماك.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166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76672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مثال: </a:t>
            </a:r>
            <a:r>
              <a:rPr lang="en-US" sz="28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كيفية</a:t>
            </a:r>
            <a:r>
              <a:rPr lang="en-US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تقدير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عدد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(</a:t>
            </a:r>
            <a:r>
              <a:rPr lang="en-US" sz="28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كغم</a:t>
            </a:r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) </a:t>
            </a:r>
            <a:r>
              <a:rPr lang="en-US" sz="28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أمهات</a:t>
            </a:r>
            <a:r>
              <a:rPr lang="en-US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اسماك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الكارب</a:t>
            </a:r>
            <a:r>
              <a:rPr lang="en-US" sz="2800" b="1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الشائع </a:t>
            </a:r>
            <a:r>
              <a:rPr lang="en-US" sz="2800" b="1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لإنتاج</a:t>
            </a:r>
            <a:r>
              <a:rPr lang="en-US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1000000إصبعية</a:t>
            </a:r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. علماً ان نسبة الذكور للإناث هي </a:t>
            </a:r>
            <a:r>
              <a:rPr lang="en-US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2</a:t>
            </a:r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: </a:t>
            </a:r>
            <a:r>
              <a:rPr lang="en-US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1</a:t>
            </a:r>
            <a:r>
              <a:rPr lang="ar-IQ" sz="2800" b="1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إذا كان: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2244928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متوسط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وزن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الإناث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/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1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كغم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400" dirty="0" err="1" smtClean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عدد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البيض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100000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/ </a:t>
            </a:r>
            <a:r>
              <a:rPr lang="en-US" sz="2400" dirty="0" smtClean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1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كغم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وزن</a:t>
            </a:r>
            <a:r>
              <a:rPr lang="en-US" sz="2400" dirty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السمكة</a:t>
            </a:r>
            <a:endParaRPr lang="ar-IQ" sz="2400" dirty="0" smtClean="0">
              <a:solidFill>
                <a:prstClr val="black"/>
              </a:solidFill>
              <a:latin typeface="Simplified Arabic" pitchFamily="18" charset="-78"/>
              <a:ea typeface="Times New Roman"/>
              <a:cs typeface="Simplified Arabic" pitchFamily="18" charset="-78"/>
            </a:endParaRP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  <a:tabLst>
                <a:tab pos="457200" algn="l"/>
              </a:tabLst>
            </a:pPr>
            <a:r>
              <a:rPr lang="ar-IQ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معدل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خصوبة </a:t>
            </a:r>
            <a:r>
              <a:rPr lang="ar-IQ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البيوض 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80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%   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  <a:tabLst>
                <a:tab pos="457200" algn="l"/>
              </a:tabLst>
            </a:pP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معدل الفقس </a:t>
            </a:r>
            <a:r>
              <a:rPr lang="ar-IQ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للبيوض المخصبة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80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% 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  <a:tabLst>
                <a:tab pos="457200" algn="l"/>
              </a:tabLst>
            </a:pP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معدل </a:t>
            </a:r>
            <a:r>
              <a:rPr lang="ar-IQ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البقاء من اليرقات حتى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7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أيام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70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%</a:t>
            </a:r>
            <a:endParaRPr lang="ar-IQ" sz="2400" dirty="0" smtClean="0">
              <a:solidFill>
                <a:srgbClr val="FF0000"/>
              </a:solidFill>
              <a:latin typeface="Simplified Arabic" pitchFamily="18" charset="-78"/>
              <a:ea typeface="Times New Roman"/>
              <a:cs typeface="Simplified Arabic" pitchFamily="18" charset="-78"/>
            </a:endParaRP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  <a:tabLst>
                <a:tab pos="457200" algn="l"/>
              </a:tabLst>
            </a:pPr>
            <a:r>
              <a:rPr lang="ar-IQ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معدل البقاء الإصبعيات ضمن شهر الواحد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30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%</a:t>
            </a:r>
          </a:p>
        </p:txBody>
      </p:sp>
    </p:spTree>
    <p:extLst>
      <p:ext uri="{BB962C8B-B14F-4D97-AF65-F5344CB8AC3E}">
        <p14:creationId xmlns:p14="http://schemas.microsoft.com/office/powerpoint/2010/main" val="228448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544616"/>
          </a:xfrm>
        </p:spPr>
        <p:txBody>
          <a:bodyPr>
            <a:normAutofit/>
          </a:bodyPr>
          <a:lstStyle/>
          <a:p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الحل: </a:t>
            </a:r>
          </a:p>
          <a:p>
            <a:pPr marL="0" indent="0">
              <a:buNone/>
            </a:pP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عدد البيض المخصبة = العدد الكلي للبيوض الناتجة× نسبة الإخصاب</a:t>
            </a:r>
          </a:p>
          <a:p>
            <a:pPr marL="0" indent="0">
              <a:buNone/>
            </a:pPr>
            <a:r>
              <a:rPr lang="ar-IQ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                    =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100000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×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0.80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80000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بيضة مخصبة</a:t>
            </a:r>
          </a:p>
          <a:p>
            <a:pPr marL="0" indent="0">
              <a:buNone/>
            </a:pP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عدد البيوض المخصبة الفاقسة = عدد البيوض المخصبة× نسبة الفقس</a:t>
            </a:r>
          </a:p>
          <a:p>
            <a:pPr marL="0" indent="0">
              <a:buNone/>
            </a:pPr>
            <a:r>
              <a:rPr lang="ar-IQ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                   =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80000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×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0.80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64000</a:t>
            </a:r>
            <a:r>
              <a:rPr lang="ar-IQ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بيضة فاقسة (يرقة)</a:t>
            </a:r>
          </a:p>
          <a:p>
            <a:pPr marL="0" indent="0">
              <a:buNone/>
            </a:pP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عدد اليرقات حتى عمر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7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أيام = عدد اليرقات الناتجة × نسبة البقاء</a:t>
            </a:r>
          </a:p>
          <a:p>
            <a:pPr marL="0" indent="0">
              <a:buNone/>
            </a:pPr>
            <a:r>
              <a:rPr lang="ar-IQ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                    =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64000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×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0.70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44800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يرقة</a:t>
            </a:r>
          </a:p>
          <a:p>
            <a:pPr marL="0" indent="0">
              <a:buNone/>
            </a:pP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>
              <a:buNone/>
            </a:pP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عدد الإصبعيات لغاية عمر شهر= عدد اليرقات بعمر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7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يوم × نسبة البقاء</a:t>
            </a:r>
          </a:p>
          <a:p>
            <a:pPr marL="0" indent="0">
              <a:buNone/>
            </a:pPr>
            <a:r>
              <a:rPr lang="ar-IQ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                     =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44800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×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0.30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13400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اصبعية</a:t>
            </a:r>
          </a:p>
        </p:txBody>
      </p:sp>
    </p:spTree>
    <p:extLst>
      <p:ext uri="{BB962C8B-B14F-4D97-AF65-F5344CB8AC3E}">
        <p14:creationId xmlns:p14="http://schemas.microsoft.com/office/powerpoint/2010/main" val="358242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20688"/>
            <a:ext cx="75608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إذاً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لإنتاج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1000000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إ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صبعي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يتطلب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1000000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/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13400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=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74.6كغم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إناث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</a:p>
          <a:p>
            <a:pPr marL="5715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وبما إن نسبة الذكور الى الإناث هي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2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: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1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</a:p>
          <a:p>
            <a:pPr marL="5715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إذاً كمية الذكور ستكون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74.6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×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2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=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149.2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كغم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marL="5715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إضافة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نسبة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20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% </a:t>
            </a:r>
            <a:r>
              <a:rPr lang="ar-IQ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كإحتياطي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امهات =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14.9 ك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غ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الإناث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+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29.8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كغم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ذكور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marL="5715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إذا كمية ال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إناث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الكلية المطلوبة =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89.5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ك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غ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 </a:t>
            </a:r>
            <a:endParaRPr lang="ar-IQ" sz="2400" dirty="0" smtClean="0">
              <a:latin typeface="Simplified Arabic" pitchFamily="18" charset="-78"/>
              <a:ea typeface="Times New Roman"/>
              <a:cs typeface="Simplified Arabic" pitchFamily="18" charset="-78"/>
            </a:endParaRPr>
          </a:p>
          <a:p>
            <a:pPr marL="5715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كمية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الذكور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الكلية المطلوبة =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179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كغم</a:t>
            </a:r>
            <a:endParaRPr lang="ar-IQ" sz="2400" dirty="0" smtClean="0">
              <a:latin typeface="Simplified Arabic" pitchFamily="18" charset="-78"/>
              <a:ea typeface="Times New Roman"/>
              <a:cs typeface="Simplified Arabic" pitchFamily="18" charset="-78"/>
            </a:endParaRPr>
          </a:p>
          <a:p>
            <a:pPr marL="5715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الكمية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الكلي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المطلوب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أمهات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الأسماك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=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89.5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+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179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=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268.5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كغم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757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385202"/>
            <a:ext cx="8291264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هذا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المثال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ينطبق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على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الأنواع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الأخرى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الأسماك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ولكن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المفهوم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الأساسي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للتكاثر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والتربية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يجب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أن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يتطابق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مع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النوع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والظروف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المحلية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/>
            </a:r>
            <a:b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</a:b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المهم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الأخذ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بنظر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الاعتبار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النسبة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بين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الجنسين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اللازمة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للتفقيس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الطبيعي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أو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التكثير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الاصطناعي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.إذ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ي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لاحظ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إن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ه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خلال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عملية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التكثير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الطبيعي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لأسماك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الكارب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يكون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عدد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الذكور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أكثر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الإناث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بنسبة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3-2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ذكر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/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1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أنثى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/>
            </a:r>
            <a:b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</a:b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أما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نسبة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الذكور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خلال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التكثير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الاصطناعي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هو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1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: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1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أو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2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: 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1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/>
            </a:r>
            <a:b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</a:b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نسبة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الذكور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الرديئة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خلال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التكثير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الاصطناعي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هو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أقل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الإناث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وخصوصا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ً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في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اسماك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الكارب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الصيني</a:t>
            </a:r>
            <a:r>
              <a:rPr lang="ar-IQ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.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و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لكن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هناك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بعض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أنواع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من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الأسماك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تكون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بحاجة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لأعداد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أكبر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الذكور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لعدم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تمكن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كثير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الذكور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إعطاء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الحيامن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14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28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رعاية</a:t>
            </a:r>
            <a:r>
              <a:rPr lang="en-US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وعزل</a:t>
            </a:r>
            <a:r>
              <a:rPr lang="en-US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الأمهات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57200" y="1628800"/>
            <a:ext cx="8291264" cy="66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رعاية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أمهات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الأسماك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ar-IQ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خزين</a:t>
            </a:r>
            <a:r>
              <a:rPr lang="en-US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Times New Roman"/>
              </a:rPr>
              <a:t>أمهات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الأسماك</a:t>
            </a:r>
            <a:r>
              <a:rPr lang="ar-IQ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)</a:t>
            </a:r>
            <a:endParaRPr lang="ar-IQ" sz="2800" dirty="0"/>
          </a:p>
        </p:txBody>
      </p:sp>
      <p:sp>
        <p:nvSpPr>
          <p:cNvPr id="4" name="Rectangle 3"/>
          <p:cNvSpPr/>
          <p:nvPr/>
        </p:nvSpPr>
        <p:spPr>
          <a:xfrm>
            <a:off x="3520270" y="3068960"/>
            <a:ext cx="51665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شروط</a:t>
            </a:r>
            <a:r>
              <a:rPr lang="en-US" sz="2800" b="1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أحواض</a:t>
            </a:r>
            <a:r>
              <a:rPr lang="en-US" sz="2800" b="1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800" b="1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الرعاية </a:t>
            </a:r>
            <a:r>
              <a:rPr lang="en-US" sz="2800" b="1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الخارجية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077072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تربية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الأسماك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الصغيرة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مرحلة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الإصبعيات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لى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اسماك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ناضجة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وتخزينها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تتطلب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ظروف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بيئية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مث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الية، وأن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مواصفات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الماء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،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التغذية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،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ودرجة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الحرارة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والظروف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الخارجية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هي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أهم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الشروط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البيئية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المطلوب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توافرها ضمن هذه الحدود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.</a:t>
            </a:r>
            <a:endParaRPr lang="en-US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051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6498</TotalTime>
  <Words>2024</Words>
  <Application>Microsoft Office PowerPoint</Application>
  <PresentationFormat>On-screen Show (4:3)</PresentationFormat>
  <Paragraphs>113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نسق Office</vt:lpstr>
      <vt:lpstr>محاضرة  5تكثير أسماك عملي – مرحلة رابعة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2 تكثير أسماك عملي – مرحلة رابعة</dc:title>
  <dc:creator>DELL</dc:creator>
  <cp:lastModifiedBy>DELL</cp:lastModifiedBy>
  <cp:revision>101</cp:revision>
  <dcterms:created xsi:type="dcterms:W3CDTF">2021-05-12T19:30:39Z</dcterms:created>
  <dcterms:modified xsi:type="dcterms:W3CDTF">2022-04-25T19:36:11Z</dcterms:modified>
</cp:coreProperties>
</file>